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97" r:id="rId4"/>
    <p:sldId id="304" r:id="rId5"/>
    <p:sldId id="281" r:id="rId6"/>
    <p:sldId id="295" r:id="rId7"/>
    <p:sldId id="258" r:id="rId8"/>
    <p:sldId id="259" r:id="rId10"/>
    <p:sldId id="260" r:id="rId11"/>
    <p:sldId id="262" r:id="rId12"/>
    <p:sldId id="274" r:id="rId13"/>
    <p:sldId id="285" r:id="rId14"/>
    <p:sldId id="291" r:id="rId15"/>
    <p:sldId id="286" r:id="rId16"/>
    <p:sldId id="287" r:id="rId17"/>
    <p:sldId id="288" r:id="rId18"/>
    <p:sldId id="289" r:id="rId19"/>
    <p:sldId id="299" r:id="rId20"/>
    <p:sldId id="301" r:id="rId21"/>
    <p:sldId id="303" r:id="rId22"/>
    <p:sldId id="283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FF66"/>
    <a:srgbClr val="FF00FF"/>
    <a:srgbClr val="FF6600"/>
    <a:srgbClr val="FF9933"/>
    <a:srgbClr val="FFCCFF"/>
    <a:srgbClr val="FF33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 autoAdjust="0"/>
    <p:restoredTop sz="94652" autoAdjust="0"/>
  </p:normalViewPr>
  <p:slideViewPr>
    <p:cSldViewPr>
      <p:cViewPr varScale="1">
        <p:scale>
          <a:sx n="107" d="100"/>
          <a:sy n="107" d="100"/>
        </p:scale>
        <p:origin x="-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6A922-3097-46D6-85DB-61DA8F3073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7AC93-DC27-4C63-82ED-C23CDBE4E35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7AC93-DC27-4C63-82ED-C23CDBE4E3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1F3E2-E0E0-483B-8CAD-3B6946CC3E5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CB69F-AC15-4797-8E6F-E8F0440E7F6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9AD78-FB4D-4AFA-AC28-0A16AE70A76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C986F-AE95-4509-8B1F-A0D50AE7B70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A849C-1A8D-4B32-A9CD-A577D8A86CA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9358B-ECD5-4F51-82F8-232955188BA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D0865-A72D-4D09-8AF9-D7024EDE7DC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C4388-8A81-4533-A7F3-E06D1E8E933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48B76-9D74-4F0A-B633-F566656D2D1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19A00-534B-4563-AD68-F7CC09B94D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1AD58-6AAB-413B-AF64-DCA4D499B38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897AC4DF-2C74-494A-A7A1-765183F84F13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GIF"/><Relationship Id="rId2" Type="http://schemas.openxmlformats.org/officeDocument/2006/relationships/slide" Target="slide4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4.wav"/><Relationship Id="rId7" Type="http://schemas.openxmlformats.org/officeDocument/2006/relationships/audio" Target="../media/audio3.wav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image" Target="../media/image14.GIF"/><Relationship Id="rId7" Type="http://schemas.openxmlformats.org/officeDocument/2006/relationships/slide" Target="slide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1" Type="http://schemas.openxmlformats.org/officeDocument/2006/relationships/slideLayout" Target="../slideLayouts/slideLayout7.xml"/><Relationship Id="rId10" Type="http://schemas.openxmlformats.org/officeDocument/2006/relationships/audio" Target="../media/audio5.wav"/><Relationship Id="rId1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8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GIF"/><Relationship Id="rId2" Type="http://schemas.openxmlformats.org/officeDocument/2006/relationships/slide" Target="slide7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GIF"/><Relationship Id="rId2" Type="http://schemas.openxmlformats.org/officeDocument/2006/relationships/slide" Target="slide8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GIF"/><Relationship Id="rId2" Type="http://schemas.openxmlformats.org/officeDocument/2006/relationships/slide" Target="slide6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GIF"/><Relationship Id="rId2" Type="http://schemas.openxmlformats.org/officeDocument/2006/relationships/slide" Target="slide10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R_03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006" y="2636912"/>
            <a:ext cx="7772400" cy="685800"/>
          </a:xfrm>
        </p:spPr>
        <p:txBody>
          <a:bodyPr/>
          <a:lstStyle/>
          <a:p>
            <a:r>
              <a:rPr lang="en-US" altLang="zh-CN" sz="6600" dirty="0">
                <a:solidFill>
                  <a:schemeClr val="tx1"/>
                </a:solidFill>
              </a:rPr>
              <a:t>Unit 2 </a:t>
            </a:r>
            <a:r>
              <a:rPr lang="en-US" altLang="zh-CN" sz="6600" dirty="0" smtClean="0">
                <a:solidFill>
                  <a:schemeClr val="tx1"/>
                </a:solidFill>
              </a:rPr>
              <a:t>What’s  </a:t>
            </a:r>
            <a:r>
              <a:rPr lang="en-US" altLang="zh-CN" sz="6600" dirty="0">
                <a:solidFill>
                  <a:schemeClr val="tx1"/>
                </a:solidFill>
              </a:rPr>
              <a:t>that</a:t>
            </a:r>
            <a:r>
              <a:rPr lang="en-US" altLang="zh-CN" sz="6600" dirty="0" smtClean="0">
                <a:solidFill>
                  <a:schemeClr val="tx1"/>
                </a:solidFill>
              </a:rPr>
              <a:t>?</a:t>
            </a:r>
            <a:endParaRPr lang="en-US" altLang="zh-CN" sz="6600" dirty="0">
              <a:solidFill>
                <a:schemeClr val="tx1"/>
              </a:solidFill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347864" y="1196752"/>
            <a:ext cx="27654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rgbClr val="FF00FF"/>
                </a:solidFill>
              </a:rPr>
              <a:t>Module 7</a:t>
            </a:r>
            <a:r>
              <a:rPr lang="en-US" altLang="zh-CN" sz="2400" dirty="0">
                <a:solidFill>
                  <a:schemeClr val="accent1"/>
                </a:solidFill>
              </a:rPr>
              <a:t>   </a:t>
            </a:r>
            <a:endParaRPr lang="en-US" altLang="zh-CN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zh-CN" sz="8800" dirty="0">
                <a:solidFill>
                  <a:srgbClr val="FF3300"/>
                </a:solidFill>
              </a:rPr>
              <a:t>It’s   a   pen.</a:t>
            </a:r>
            <a:endParaRPr lang="en-US" altLang="zh-CN" dirty="0">
              <a:solidFill>
                <a:srgbClr val="FF33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22532" name="Picture 4" descr="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295400"/>
            <a:ext cx="9144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05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6248400"/>
            <a:ext cx="8953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39943" name="Picture 1031" descr="bkys41224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8313" y="0"/>
            <a:ext cx="81534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5" name="WordArt 1033"/>
          <p:cNvSpPr>
            <a:spLocks noChangeArrowheads="1" noChangeShapeType="1" noTextEdit="1"/>
          </p:cNvSpPr>
          <p:nvPr/>
        </p:nvSpPr>
        <p:spPr bwMode="auto">
          <a:xfrm>
            <a:off x="2411413" y="5516563"/>
            <a:ext cx="4048125" cy="857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en-US" altLang="zh-CN" sz="4800" b="1" kern="10">
                <a:ln w="9525">
                  <a:solidFill>
                    <a:srgbClr val="000000"/>
                  </a:solidFill>
                  <a:round/>
                </a:ln>
                <a:latin typeface="Arial Black" panose="020B0A04020102020204"/>
              </a:rPr>
              <a:t>a schoolbag</a:t>
            </a:r>
            <a:endParaRPr lang="zh-CN" altLang="en-US" sz="4800" b="1" kern="10">
              <a:ln w="9525">
                <a:solidFill>
                  <a:srgbClr val="000000"/>
                </a:solidFill>
                <a:round/>
              </a:ln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 sz="6600">
              <a:solidFill>
                <a:srgbClr val="FF33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zh-CN" sz="5400">
              <a:solidFill>
                <a:srgbClr val="FF3300"/>
              </a:solidFill>
            </a:endParaRPr>
          </a:p>
          <a:p>
            <a:endParaRPr lang="en-US" altLang="zh-CN"/>
          </a:p>
        </p:txBody>
      </p:sp>
      <p:pic>
        <p:nvPicPr>
          <p:cNvPr id="49156" name="Picture 4" descr="u=2734888408,4172036306&amp;fm=52&amp;gp=0[1]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5288" y="0"/>
            <a:ext cx="5603875" cy="53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2124075" y="5516563"/>
            <a:ext cx="4048125" cy="857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>
                <a:ln w="9525">
                  <a:solidFill>
                    <a:srgbClr val="000000"/>
                  </a:solidFill>
                  <a:round/>
                </a:ln>
                <a:latin typeface="Arial Black" panose="020B0A04020102020204"/>
              </a:rPr>
              <a:t>a  ball</a:t>
            </a:r>
            <a:endParaRPr lang="zh-CN" altLang="en-US" sz="4800" b="1" kern="10">
              <a:ln w="9525">
                <a:solidFill>
                  <a:srgbClr val="000000"/>
                </a:solidFill>
                <a:round/>
              </a:ln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40965" name="Picture 1029" descr="13013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57200" y="228600"/>
            <a:ext cx="8153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7" name="WordArt 1031"/>
          <p:cNvSpPr>
            <a:spLocks noChangeArrowheads="1" noChangeShapeType="1" noTextEdit="1"/>
          </p:cNvSpPr>
          <p:nvPr/>
        </p:nvSpPr>
        <p:spPr bwMode="auto">
          <a:xfrm>
            <a:off x="2843213" y="5781675"/>
            <a:ext cx="2276475" cy="10763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en-US" altLang="zh-CN" sz="6000" b="1" kern="10">
                <a:ln w="9525">
                  <a:solidFill>
                    <a:srgbClr val="000000"/>
                  </a:solidFill>
                  <a:round/>
                </a:ln>
                <a:latin typeface="Arial Black" panose="020B0A04020102020204"/>
              </a:rPr>
              <a:t>a pen</a:t>
            </a:r>
            <a:endParaRPr lang="zh-CN" altLang="en-US" sz="6000" b="1" kern="10">
              <a:ln w="9525">
                <a:solidFill>
                  <a:srgbClr val="000000"/>
                </a:solidFill>
                <a:round/>
              </a:ln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grpSp>
        <p:nvGrpSpPr>
          <p:cNvPr id="41988" name="Group 4"/>
          <p:cNvGrpSpPr/>
          <p:nvPr/>
        </p:nvGrpSpPr>
        <p:grpSpPr bwMode="auto">
          <a:xfrm>
            <a:off x="468313" y="188913"/>
            <a:ext cx="8153400" cy="5410200"/>
            <a:chOff x="0" y="0"/>
            <a:chExt cx="5760" cy="3600"/>
          </a:xfrm>
        </p:grpSpPr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3360" y="0"/>
              <a:ext cx="2400" cy="3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41990" name="Picture 6" descr="20050908C1447351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3360" cy="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99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304" cy="3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1992" name="WordArt 8"/>
          <p:cNvSpPr>
            <a:spLocks noChangeArrowheads="1" noChangeShapeType="1" noTextEdit="1"/>
          </p:cNvSpPr>
          <p:nvPr/>
        </p:nvSpPr>
        <p:spPr bwMode="auto">
          <a:xfrm>
            <a:off x="2051050" y="5805488"/>
            <a:ext cx="29718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en-US" altLang="zh-CN" sz="5400" b="1" kern="10">
                <a:ln w="9525">
                  <a:solidFill>
                    <a:srgbClr val="000000"/>
                  </a:solidFill>
                  <a:round/>
                </a:ln>
                <a:latin typeface="Arial Black" panose="020B0A04020102020204"/>
              </a:rPr>
              <a:t>a pencil</a:t>
            </a:r>
            <a:endParaRPr lang="zh-CN" altLang="en-US" sz="5400" b="1" kern="10">
              <a:ln w="9525">
                <a:solidFill>
                  <a:srgbClr val="000000"/>
                </a:solidFill>
                <a:round/>
              </a:ln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43018" name="Picture 10" descr="472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62200" y="381000"/>
            <a:ext cx="4267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914400" y="5638800"/>
            <a:ext cx="7086600" cy="1143000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21" name="WordArt 13"/>
          <p:cNvSpPr>
            <a:spLocks noChangeArrowheads="1" noChangeShapeType="1" noTextEdit="1"/>
          </p:cNvSpPr>
          <p:nvPr/>
        </p:nvSpPr>
        <p:spPr bwMode="auto">
          <a:xfrm>
            <a:off x="2667000" y="5715000"/>
            <a:ext cx="41148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latin typeface="Arial Black" panose="020B0A04020102020204"/>
              </a:rPr>
              <a:t>a book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44038" name="Picture 6" descr="IMG_121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4213" y="620713"/>
            <a:ext cx="7874000" cy="590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/>
          <p:nvPr/>
        </p:nvGrpSpPr>
        <p:grpSpPr bwMode="auto">
          <a:xfrm>
            <a:off x="900113" y="836613"/>
            <a:ext cx="2520950" cy="2454275"/>
            <a:chOff x="657" y="618"/>
            <a:chExt cx="1588" cy="1546"/>
          </a:xfrm>
        </p:grpSpPr>
        <p:pic>
          <p:nvPicPr>
            <p:cNvPr id="68611" name="Picture 3" descr="书包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657" y="618"/>
              <a:ext cx="1452" cy="1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612" name="Text Box 4"/>
            <p:cNvSpPr txBox="1">
              <a:spLocks noChangeArrowheads="1"/>
            </p:cNvSpPr>
            <p:nvPr/>
          </p:nvSpPr>
          <p:spPr bwMode="auto">
            <a:xfrm>
              <a:off x="1429" y="1933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kumimoji="0" lang="zh-CN" altLang="zh-CN" sz="1800" b="1">
                <a:solidFill>
                  <a:srgbClr val="171513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8613" name="Group 5"/>
          <p:cNvGrpSpPr/>
          <p:nvPr/>
        </p:nvGrpSpPr>
        <p:grpSpPr bwMode="auto">
          <a:xfrm>
            <a:off x="5364163" y="4005263"/>
            <a:ext cx="2952750" cy="2349500"/>
            <a:chOff x="3379" y="2523"/>
            <a:chExt cx="1860" cy="1480"/>
          </a:xfrm>
        </p:grpSpPr>
        <p:pic>
          <p:nvPicPr>
            <p:cNvPr id="68614" name="Picture 6" descr="书本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79" y="2523"/>
              <a:ext cx="1860" cy="1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615" name="Text Box 7"/>
            <p:cNvSpPr txBox="1">
              <a:spLocks noChangeArrowheads="1"/>
            </p:cNvSpPr>
            <p:nvPr/>
          </p:nvSpPr>
          <p:spPr bwMode="auto">
            <a:xfrm>
              <a:off x="4332" y="3480"/>
              <a:ext cx="8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CN" sz="3600" b="1">
                  <a:solidFill>
                    <a:srgbClr val="171513"/>
                  </a:solidFill>
                  <a:latin typeface="Arial" panose="020B0604020202020204" pitchFamily="34" charset="0"/>
                </a:rPr>
                <a:t>book</a:t>
              </a:r>
              <a:endParaRPr kumimoji="0" lang="en-US" altLang="zh-CN" sz="3600" b="1">
                <a:solidFill>
                  <a:srgbClr val="171513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8616" name="Group 8"/>
          <p:cNvGrpSpPr/>
          <p:nvPr/>
        </p:nvGrpSpPr>
        <p:grpSpPr bwMode="auto">
          <a:xfrm>
            <a:off x="1547813" y="4149725"/>
            <a:ext cx="2447925" cy="2316163"/>
            <a:chOff x="975" y="2614"/>
            <a:chExt cx="1542" cy="1459"/>
          </a:xfrm>
        </p:grpSpPr>
        <p:pic>
          <p:nvPicPr>
            <p:cNvPr id="68617" name="Picture 9" descr="钢笔一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5" y="2614"/>
              <a:ext cx="1542" cy="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618" name="Text Box 10"/>
            <p:cNvSpPr txBox="1">
              <a:spLocks noChangeArrowheads="1"/>
            </p:cNvSpPr>
            <p:nvPr/>
          </p:nvSpPr>
          <p:spPr bwMode="auto">
            <a:xfrm>
              <a:off x="1247" y="3430"/>
              <a:ext cx="8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CN" sz="3600" b="1">
                  <a:solidFill>
                    <a:srgbClr val="171513"/>
                  </a:solidFill>
                  <a:latin typeface="Arial" panose="020B0604020202020204" pitchFamily="34" charset="0"/>
                </a:rPr>
                <a:t>pen</a:t>
              </a:r>
              <a:endParaRPr kumimoji="0" lang="en-US" altLang="zh-CN" sz="3600" b="1">
                <a:solidFill>
                  <a:srgbClr val="171513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8619" name="Group 11"/>
          <p:cNvGrpSpPr/>
          <p:nvPr/>
        </p:nvGrpSpPr>
        <p:grpSpPr bwMode="auto">
          <a:xfrm>
            <a:off x="5292725" y="836613"/>
            <a:ext cx="2520950" cy="2586037"/>
            <a:chOff x="3334" y="527"/>
            <a:chExt cx="1588" cy="1629"/>
          </a:xfrm>
        </p:grpSpPr>
        <p:pic>
          <p:nvPicPr>
            <p:cNvPr id="68620" name="Picture 12" descr="铅笔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34" y="527"/>
              <a:ext cx="1588" cy="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621" name="Text Box 13"/>
            <p:cNvSpPr txBox="1">
              <a:spLocks noChangeArrowheads="1"/>
            </p:cNvSpPr>
            <p:nvPr/>
          </p:nvSpPr>
          <p:spPr bwMode="auto">
            <a:xfrm>
              <a:off x="3742" y="1752"/>
              <a:ext cx="117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CN" sz="3600" b="1">
                  <a:solidFill>
                    <a:srgbClr val="171513"/>
                  </a:solidFill>
                  <a:latin typeface="Arial" panose="020B0604020202020204" pitchFamily="34" charset="0"/>
                </a:rPr>
                <a:t>pencil</a:t>
              </a:r>
              <a:endParaRPr kumimoji="0" lang="en-US" altLang="zh-CN" sz="3600" b="1">
                <a:solidFill>
                  <a:srgbClr val="171513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2555875" y="2997200"/>
            <a:ext cx="1900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b="1">
                <a:solidFill>
                  <a:srgbClr val="171513"/>
                </a:solidFill>
              </a:rPr>
              <a:t>schoolbag</a:t>
            </a:r>
            <a:endParaRPr kumimoji="0" lang="en-US" altLang="zh-CN" b="1">
              <a:solidFill>
                <a:srgbClr val="17151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at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00113" y="908050"/>
            <a:ext cx="2519362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9" name="Picture 3" descr="blackbo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125538"/>
            <a:ext cx="2376488" cy="131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 descr="cha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765175"/>
            <a:ext cx="2376487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1" name="Picture 5" descr="des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500438"/>
            <a:ext cx="1800225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2" name="Picture 6" descr="door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3392488"/>
            <a:ext cx="1008063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3" name="Picture 7" descr="windo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9488" y="3473450"/>
            <a:ext cx="2087562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  <p:sndAc>
      <p:stSnd>
        <p:snd r:embed="rId7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8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8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8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8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8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8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35150" y="1052513"/>
            <a:ext cx="1595438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125538"/>
            <a:ext cx="1611313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3860800"/>
            <a:ext cx="2232025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644900"/>
            <a:ext cx="3024188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 dir="rd"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8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8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8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8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/>
          <p:nvPr/>
        </p:nvGrpSpPr>
        <p:grpSpPr bwMode="auto">
          <a:xfrm>
            <a:off x="971550" y="692150"/>
            <a:ext cx="7704138" cy="5808663"/>
            <a:chOff x="612" y="436"/>
            <a:chExt cx="4853" cy="3659"/>
          </a:xfrm>
        </p:grpSpPr>
        <p:pic>
          <p:nvPicPr>
            <p:cNvPr id="58371" name="Picture 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247" y="2296"/>
              <a:ext cx="2878" cy="1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612" y="436"/>
              <a:ext cx="3084" cy="90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fromWordArt="1">
              <a:prstTxWarp prst="textFadeRight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altLang="zh-CN" sz="3600" b="1" kern="10" dirty="0">
                  <a:gradFill rotWithShape="0">
                    <a:gsLst>
                      <a:gs pos="0">
                        <a:srgbClr val="9999FF"/>
                      </a:gs>
                      <a:gs pos="100000">
                        <a:srgbClr val="009999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Magic bag</a:t>
              </a:r>
              <a:endParaRPr lang="zh-CN" altLang="en-US" sz="3600" b="1" kern="10" dirty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8373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655" y="1026"/>
              <a:ext cx="3810" cy="12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fromWordArt="1">
              <a:prstTxWarp prst="textFadeLeft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zh-CN" altLang="en-US" sz="3600" b="1" kern="10" dirty="0">
                  <a:gradFill rotWithShape="0">
                    <a:gsLst>
                      <a:gs pos="0">
                        <a:srgbClr val="9999FF"/>
                      </a:gs>
                      <a:gs pos="100000">
                        <a:srgbClr val="009999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猜猜魔法袋里有什么？</a:t>
              </a:r>
              <a:endParaRPr lang="zh-CN" altLang="en-US" sz="3600" b="1" kern="10" dirty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58374" name="Picture 6" descr="star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50" y="3113"/>
              <a:ext cx="1134" cy="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circle/>
    <p:sndAc>
      <p:stSnd>
        <p:snd r:embed="rId3" name="REC0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9" name="Group 7"/>
          <p:cNvGrpSpPr/>
          <p:nvPr/>
        </p:nvGrpSpPr>
        <p:grpSpPr bwMode="auto">
          <a:xfrm>
            <a:off x="1295400" y="914400"/>
            <a:ext cx="1524000" cy="685800"/>
            <a:chOff x="720" y="816"/>
            <a:chExt cx="768" cy="432"/>
          </a:xfrm>
        </p:grpSpPr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>
              <a:off x="720" y="81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1" name="Line 9"/>
            <p:cNvSpPr>
              <a:spLocks noChangeShapeType="1"/>
            </p:cNvSpPr>
            <p:nvPr/>
          </p:nvSpPr>
          <p:spPr bwMode="auto">
            <a:xfrm>
              <a:off x="720" y="9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2" name="Line 10"/>
            <p:cNvSpPr>
              <a:spLocks noChangeShapeType="1"/>
            </p:cNvSpPr>
            <p:nvPr/>
          </p:nvSpPr>
          <p:spPr bwMode="auto">
            <a:xfrm>
              <a:off x="720" y="110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3" name="Line 11"/>
            <p:cNvSpPr>
              <a:spLocks noChangeShapeType="1"/>
            </p:cNvSpPr>
            <p:nvPr/>
          </p:nvSpPr>
          <p:spPr bwMode="auto">
            <a:xfrm>
              <a:off x="720" y="124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524000" y="9906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4800">
                <a:solidFill>
                  <a:srgbClr val="FF3300"/>
                </a:solidFill>
              </a:rPr>
              <a:t>chair</a:t>
            </a:r>
            <a:endParaRPr lang="en-US" altLang="zh-CN" sz="4800">
              <a:solidFill>
                <a:srgbClr val="FF3300"/>
              </a:solidFill>
            </a:endParaRPr>
          </a:p>
        </p:txBody>
      </p:sp>
      <p:grpSp>
        <p:nvGrpSpPr>
          <p:cNvPr id="33805" name="Group 13"/>
          <p:cNvGrpSpPr/>
          <p:nvPr/>
        </p:nvGrpSpPr>
        <p:grpSpPr bwMode="auto">
          <a:xfrm>
            <a:off x="3581400" y="914400"/>
            <a:ext cx="1524000" cy="685800"/>
            <a:chOff x="720" y="816"/>
            <a:chExt cx="768" cy="432"/>
          </a:xfrm>
        </p:grpSpPr>
        <p:sp>
          <p:nvSpPr>
            <p:cNvPr id="33806" name="Line 14"/>
            <p:cNvSpPr>
              <a:spLocks noChangeShapeType="1"/>
            </p:cNvSpPr>
            <p:nvPr/>
          </p:nvSpPr>
          <p:spPr bwMode="auto">
            <a:xfrm>
              <a:off x="720" y="81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7" name="Line 15"/>
            <p:cNvSpPr>
              <a:spLocks noChangeShapeType="1"/>
            </p:cNvSpPr>
            <p:nvPr/>
          </p:nvSpPr>
          <p:spPr bwMode="auto">
            <a:xfrm>
              <a:off x="720" y="9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>
              <a:off x="720" y="110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9" name="Line 17"/>
            <p:cNvSpPr>
              <a:spLocks noChangeShapeType="1"/>
            </p:cNvSpPr>
            <p:nvPr/>
          </p:nvSpPr>
          <p:spPr bwMode="auto">
            <a:xfrm>
              <a:off x="720" y="124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3810000" y="9144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4800">
                <a:solidFill>
                  <a:srgbClr val="FF3300"/>
                </a:solidFill>
              </a:rPr>
              <a:t>desk</a:t>
            </a:r>
            <a:endParaRPr lang="en-US" altLang="zh-CN" sz="4800">
              <a:solidFill>
                <a:srgbClr val="FF3300"/>
              </a:solidFill>
            </a:endParaRPr>
          </a:p>
        </p:txBody>
      </p:sp>
      <p:grpSp>
        <p:nvGrpSpPr>
          <p:cNvPr id="33811" name="Group 19"/>
          <p:cNvGrpSpPr/>
          <p:nvPr/>
        </p:nvGrpSpPr>
        <p:grpSpPr bwMode="auto">
          <a:xfrm>
            <a:off x="3657600" y="3886200"/>
            <a:ext cx="1524000" cy="685800"/>
            <a:chOff x="720" y="816"/>
            <a:chExt cx="768" cy="432"/>
          </a:xfrm>
        </p:grpSpPr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>
              <a:off x="720" y="81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3" name="Line 21"/>
            <p:cNvSpPr>
              <a:spLocks noChangeShapeType="1"/>
            </p:cNvSpPr>
            <p:nvPr/>
          </p:nvSpPr>
          <p:spPr bwMode="auto">
            <a:xfrm>
              <a:off x="720" y="9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4" name="Line 22"/>
            <p:cNvSpPr>
              <a:spLocks noChangeShapeType="1"/>
            </p:cNvSpPr>
            <p:nvPr/>
          </p:nvSpPr>
          <p:spPr bwMode="auto">
            <a:xfrm>
              <a:off x="720" y="110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5" name="Line 23"/>
            <p:cNvSpPr>
              <a:spLocks noChangeShapeType="1"/>
            </p:cNvSpPr>
            <p:nvPr/>
          </p:nvSpPr>
          <p:spPr bwMode="auto">
            <a:xfrm>
              <a:off x="720" y="124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3962400" y="3886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4800">
                <a:solidFill>
                  <a:schemeClr val="accent2"/>
                </a:solidFill>
              </a:rPr>
              <a:t>pencil</a:t>
            </a:r>
            <a:endParaRPr lang="en-US" altLang="zh-CN" sz="4800">
              <a:solidFill>
                <a:schemeClr val="accent2"/>
              </a:solidFill>
            </a:endParaRPr>
          </a:p>
        </p:txBody>
      </p:sp>
      <p:grpSp>
        <p:nvGrpSpPr>
          <p:cNvPr id="33817" name="Group 25"/>
          <p:cNvGrpSpPr/>
          <p:nvPr/>
        </p:nvGrpSpPr>
        <p:grpSpPr bwMode="auto">
          <a:xfrm>
            <a:off x="5943600" y="3886200"/>
            <a:ext cx="1524000" cy="685800"/>
            <a:chOff x="720" y="816"/>
            <a:chExt cx="768" cy="432"/>
          </a:xfrm>
        </p:grpSpPr>
        <p:sp>
          <p:nvSpPr>
            <p:cNvPr id="33818" name="Line 26"/>
            <p:cNvSpPr>
              <a:spLocks noChangeShapeType="1"/>
            </p:cNvSpPr>
            <p:nvPr/>
          </p:nvSpPr>
          <p:spPr bwMode="auto">
            <a:xfrm>
              <a:off x="720" y="81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9" name="Line 27"/>
            <p:cNvSpPr>
              <a:spLocks noChangeShapeType="1"/>
            </p:cNvSpPr>
            <p:nvPr/>
          </p:nvSpPr>
          <p:spPr bwMode="auto">
            <a:xfrm>
              <a:off x="720" y="9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0" name="Line 28"/>
            <p:cNvSpPr>
              <a:spLocks noChangeShapeType="1"/>
            </p:cNvSpPr>
            <p:nvPr/>
          </p:nvSpPr>
          <p:spPr bwMode="auto">
            <a:xfrm>
              <a:off x="720" y="110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1" name="Line 29"/>
            <p:cNvSpPr>
              <a:spLocks noChangeShapeType="1"/>
            </p:cNvSpPr>
            <p:nvPr/>
          </p:nvSpPr>
          <p:spPr bwMode="auto">
            <a:xfrm>
              <a:off x="720" y="124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6248400" y="3886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4800" dirty="0" smtClean="0">
                <a:solidFill>
                  <a:schemeClr val="accent2"/>
                </a:solidFill>
              </a:rPr>
              <a:t>pen </a:t>
            </a:r>
            <a:endParaRPr lang="en-US" altLang="zh-CN" sz="4800" dirty="0">
              <a:solidFill>
                <a:schemeClr val="accent2"/>
              </a:solidFill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6172200" y="9144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4800">
                <a:solidFill>
                  <a:srgbClr val="FF3300"/>
                </a:solidFill>
              </a:rPr>
              <a:t>book</a:t>
            </a:r>
            <a:endParaRPr lang="en-US" altLang="zh-CN" sz="4800">
              <a:solidFill>
                <a:srgbClr val="FF3300"/>
              </a:solidFill>
            </a:endParaRPr>
          </a:p>
        </p:txBody>
      </p:sp>
      <p:grpSp>
        <p:nvGrpSpPr>
          <p:cNvPr id="33824" name="Group 32"/>
          <p:cNvGrpSpPr/>
          <p:nvPr/>
        </p:nvGrpSpPr>
        <p:grpSpPr bwMode="auto">
          <a:xfrm>
            <a:off x="5867400" y="914400"/>
            <a:ext cx="1524000" cy="685800"/>
            <a:chOff x="720" y="816"/>
            <a:chExt cx="768" cy="432"/>
          </a:xfrm>
        </p:grpSpPr>
        <p:sp>
          <p:nvSpPr>
            <p:cNvPr id="33825" name="Line 33"/>
            <p:cNvSpPr>
              <a:spLocks noChangeShapeType="1"/>
            </p:cNvSpPr>
            <p:nvPr/>
          </p:nvSpPr>
          <p:spPr bwMode="auto">
            <a:xfrm>
              <a:off x="720" y="81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6" name="Line 34"/>
            <p:cNvSpPr>
              <a:spLocks noChangeShapeType="1"/>
            </p:cNvSpPr>
            <p:nvPr/>
          </p:nvSpPr>
          <p:spPr bwMode="auto">
            <a:xfrm>
              <a:off x="720" y="9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7" name="Line 35"/>
            <p:cNvSpPr>
              <a:spLocks noChangeShapeType="1"/>
            </p:cNvSpPr>
            <p:nvPr/>
          </p:nvSpPr>
          <p:spPr bwMode="auto">
            <a:xfrm>
              <a:off x="720" y="110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8" name="Line 36"/>
            <p:cNvSpPr>
              <a:spLocks noChangeShapeType="1"/>
            </p:cNvSpPr>
            <p:nvPr/>
          </p:nvSpPr>
          <p:spPr bwMode="auto">
            <a:xfrm>
              <a:off x="720" y="124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600200" y="38862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600">
                <a:solidFill>
                  <a:schemeClr val="accent2"/>
                </a:solidFill>
              </a:rPr>
              <a:t>schoolbag </a:t>
            </a:r>
            <a:endParaRPr lang="en-US" altLang="zh-CN" sz="3600">
              <a:solidFill>
                <a:schemeClr val="accent2"/>
              </a:solidFill>
            </a:endParaRPr>
          </a:p>
        </p:txBody>
      </p:sp>
      <p:grpSp>
        <p:nvGrpSpPr>
          <p:cNvPr id="33830" name="Group 38"/>
          <p:cNvGrpSpPr/>
          <p:nvPr/>
        </p:nvGrpSpPr>
        <p:grpSpPr bwMode="auto">
          <a:xfrm>
            <a:off x="1295400" y="3886200"/>
            <a:ext cx="1524000" cy="685800"/>
            <a:chOff x="720" y="816"/>
            <a:chExt cx="768" cy="432"/>
          </a:xfrm>
        </p:grpSpPr>
        <p:sp>
          <p:nvSpPr>
            <p:cNvPr id="33831" name="Line 39"/>
            <p:cNvSpPr>
              <a:spLocks noChangeShapeType="1"/>
            </p:cNvSpPr>
            <p:nvPr/>
          </p:nvSpPr>
          <p:spPr bwMode="auto">
            <a:xfrm>
              <a:off x="720" y="81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2" name="Line 40"/>
            <p:cNvSpPr>
              <a:spLocks noChangeShapeType="1"/>
            </p:cNvSpPr>
            <p:nvPr/>
          </p:nvSpPr>
          <p:spPr bwMode="auto">
            <a:xfrm>
              <a:off x="720" y="9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3" name="Line 41"/>
            <p:cNvSpPr>
              <a:spLocks noChangeShapeType="1"/>
            </p:cNvSpPr>
            <p:nvPr/>
          </p:nvSpPr>
          <p:spPr bwMode="auto">
            <a:xfrm>
              <a:off x="720" y="110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4" name="Line 42"/>
            <p:cNvSpPr>
              <a:spLocks noChangeShapeType="1"/>
            </p:cNvSpPr>
            <p:nvPr/>
          </p:nvSpPr>
          <p:spPr bwMode="auto">
            <a:xfrm>
              <a:off x="720" y="124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3837" name="Picture 45" descr="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19200" y="1828800"/>
            <a:ext cx="1676400" cy="161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38" name="Picture 46" descr="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81400" y="1828800"/>
            <a:ext cx="1828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39" name="Picture 47" descr="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1828800"/>
            <a:ext cx="1752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40" name="Picture 48" descr="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3000" y="4724400"/>
            <a:ext cx="1828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41" name="Picture 49" descr="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5200" y="4724400"/>
            <a:ext cx="1828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42" name="Picture 50" descr="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3600" y="47244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43" name="Picture 51" descr="05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48650" y="6248400"/>
            <a:ext cx="8953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 autoUpdateAnimBg="0"/>
      <p:bldP spid="33810" grpId="0" autoUpdateAnimBg="0"/>
      <p:bldP spid="33816" grpId="0" autoUpdateAnimBg="0"/>
      <p:bldP spid="33822" grpId="0" autoUpdateAnimBg="0"/>
      <p:bldP spid="33823" grpId="0" autoUpdateAnimBg="0"/>
      <p:bldP spid="3382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73731" name="Picture 3" descr="FR_03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588"/>
            <a:ext cx="9142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2268538" y="1989138"/>
            <a:ext cx="33020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4000" dirty="0">
                <a:solidFill>
                  <a:schemeClr val="tx2"/>
                </a:solidFill>
              </a:rPr>
              <a:t>Pen and pencil.</a:t>
            </a:r>
            <a:br>
              <a:rPr kumimoji="0" lang="en-US" altLang="zh-CN" sz="4000" dirty="0">
                <a:solidFill>
                  <a:schemeClr val="tx2"/>
                </a:solidFill>
              </a:rPr>
            </a:br>
            <a:br>
              <a:rPr kumimoji="0" lang="en-US" altLang="zh-CN" sz="4000" dirty="0">
                <a:solidFill>
                  <a:schemeClr val="tx2"/>
                </a:solidFill>
              </a:rPr>
            </a:br>
            <a:r>
              <a:rPr kumimoji="0" lang="en-US" altLang="zh-CN" sz="4000" dirty="0">
                <a:solidFill>
                  <a:schemeClr val="tx2"/>
                </a:solidFill>
              </a:rPr>
              <a:t>Pencil and pen.</a:t>
            </a:r>
            <a:br>
              <a:rPr kumimoji="0" lang="en-US" altLang="zh-CN" sz="4000" dirty="0">
                <a:solidFill>
                  <a:schemeClr val="tx2"/>
                </a:solidFill>
              </a:rPr>
            </a:br>
            <a:br>
              <a:rPr kumimoji="0" lang="en-US" altLang="zh-CN" sz="4000" dirty="0">
                <a:solidFill>
                  <a:schemeClr val="tx2"/>
                </a:solidFill>
              </a:rPr>
            </a:br>
            <a:r>
              <a:rPr kumimoji="0" lang="en-US" altLang="zh-CN" sz="4000" dirty="0">
                <a:solidFill>
                  <a:schemeClr val="tx2"/>
                </a:solidFill>
              </a:rPr>
              <a:t>Pen and pencil.</a:t>
            </a:r>
            <a:br>
              <a:rPr kumimoji="0" lang="en-US" altLang="zh-CN" sz="4000" dirty="0">
                <a:solidFill>
                  <a:schemeClr val="tx2"/>
                </a:solidFill>
              </a:rPr>
            </a:br>
            <a:br>
              <a:rPr kumimoji="0" lang="en-US" altLang="zh-CN" sz="4000" dirty="0">
                <a:solidFill>
                  <a:schemeClr val="tx2"/>
                </a:solidFill>
              </a:rPr>
            </a:br>
            <a:r>
              <a:rPr kumimoji="0" lang="en-US" altLang="zh-CN" sz="4000" dirty="0">
                <a:solidFill>
                  <a:schemeClr val="tx2"/>
                </a:solidFill>
              </a:rPr>
              <a:t>Say it again!</a:t>
            </a:r>
            <a:endParaRPr kumimoji="0" lang="en-US" altLang="zh-CN" sz="4000" dirty="0">
              <a:solidFill>
                <a:schemeClr val="tx2"/>
              </a:solidFill>
            </a:endParaRPr>
          </a:p>
        </p:txBody>
      </p:sp>
      <p:pic>
        <p:nvPicPr>
          <p:cNvPr id="73734" name="Picture 6" descr="5[2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3550" y="1371600"/>
            <a:ext cx="3600450" cy="578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779912" y="255750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051050" y="2565400"/>
            <a:ext cx="541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kumimoji="0" lang="en-US" altLang="zh-CN" sz="4000" b="1">
                <a:latin typeface="Arial" panose="020B0604020202020204" pitchFamily="34" charset="0"/>
              </a:rPr>
              <a:t>        </a:t>
            </a:r>
            <a:endParaRPr kumimoji="0" lang="en-US" altLang="zh-CN" sz="4000" b="1">
              <a:latin typeface="Arial" panose="020B0604020202020204" pitchFamily="34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048000" y="4953000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3300"/>
                </a:solidFill>
                <a:hlinkClick r:id="rId2" action="ppaction://hlinksldjump"/>
              </a:rPr>
              <a:t> </a:t>
            </a:r>
            <a:endParaRPr lang="en-US" altLang="zh-CN" sz="2400">
              <a:solidFill>
                <a:srgbClr val="FF3300"/>
              </a:solidFill>
            </a:endParaRPr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1196975"/>
            <a:ext cx="7556500" cy="2016125"/>
          </a:xfrm>
        </p:spPr>
        <p:txBody>
          <a:bodyPr/>
          <a:lstStyle/>
          <a:p>
            <a:r>
              <a:rPr lang="en-US" altLang="zh-CN" sz="5400" dirty="0">
                <a:solidFill>
                  <a:srgbClr val="FF6600"/>
                </a:solidFill>
              </a:rPr>
              <a:t>What’s this?</a:t>
            </a:r>
            <a:br>
              <a:rPr lang="en-US" altLang="zh-CN" sz="5400" dirty="0">
                <a:solidFill>
                  <a:srgbClr val="FF6600"/>
                </a:solidFill>
              </a:rPr>
            </a:br>
            <a:r>
              <a:rPr lang="zh-CN" altLang="en-US" sz="5400" dirty="0">
                <a:solidFill>
                  <a:srgbClr val="FF6600"/>
                </a:solidFill>
              </a:rPr>
              <a:t>这是什么</a:t>
            </a:r>
            <a:r>
              <a:rPr lang="en-US" altLang="zh-CN" sz="5400" dirty="0">
                <a:solidFill>
                  <a:srgbClr val="FF6600"/>
                </a:solidFill>
              </a:rPr>
              <a:t>? </a:t>
            </a:r>
            <a:endParaRPr lang="en-US" altLang="zh-CN" sz="5400" dirty="0">
              <a:solidFill>
                <a:srgbClr val="FF6600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2124075" y="3789363"/>
            <a:ext cx="59563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800" dirty="0">
                <a:solidFill>
                  <a:srgbClr val="FF00FF"/>
                </a:solidFill>
              </a:rPr>
              <a:t>      What’s  that?</a:t>
            </a:r>
            <a:endParaRPr lang="en-US" altLang="zh-CN" sz="4800" dirty="0">
              <a:solidFill>
                <a:srgbClr val="FF00FF"/>
              </a:solidFill>
            </a:endParaRPr>
          </a:p>
          <a:p>
            <a:r>
              <a:rPr lang="en-US" altLang="zh-CN" sz="4800" dirty="0">
                <a:solidFill>
                  <a:srgbClr val="FF00FF"/>
                </a:solidFill>
              </a:rPr>
              <a:t>      </a:t>
            </a:r>
            <a:r>
              <a:rPr lang="zh-CN" altLang="en-US" sz="4800" dirty="0">
                <a:solidFill>
                  <a:srgbClr val="FF00FF"/>
                </a:solidFill>
              </a:rPr>
              <a:t>那是什么？</a:t>
            </a:r>
            <a:endParaRPr lang="zh-CN" altLang="en-US" sz="48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563938" y="692150"/>
            <a:ext cx="1728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kumimoji="0" lang="zh-CN" altLang="zh-CN" sz="1800">
              <a:latin typeface="Arial" panose="020B0604020202020204" pitchFamily="34" charset="0"/>
            </a:endParaRPr>
          </a:p>
        </p:txBody>
      </p:sp>
      <p:grpSp>
        <p:nvGrpSpPr>
          <p:cNvPr id="56323" name="Group 3"/>
          <p:cNvGrpSpPr/>
          <p:nvPr/>
        </p:nvGrpSpPr>
        <p:grpSpPr bwMode="auto">
          <a:xfrm>
            <a:off x="1835150" y="2636838"/>
            <a:ext cx="3024188" cy="1731962"/>
            <a:chOff x="1156" y="1661"/>
            <a:chExt cx="1905" cy="1091"/>
          </a:xfrm>
        </p:grpSpPr>
        <p:sp>
          <p:nvSpPr>
            <p:cNvPr id="56324" name="Text Box 4" descr="花束"/>
            <p:cNvSpPr txBox="1">
              <a:spLocks noChangeArrowheads="1"/>
            </p:cNvSpPr>
            <p:nvPr/>
          </p:nvSpPr>
          <p:spPr bwMode="auto">
            <a:xfrm>
              <a:off x="1156" y="1661"/>
              <a:ext cx="1905" cy="365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CN" b="1" dirty="0">
                  <a:latin typeface="Arial" panose="020B0604020202020204" pitchFamily="34" charset="0"/>
                </a:rPr>
                <a:t>What’s this?</a:t>
              </a:r>
              <a:r>
                <a:rPr kumimoji="0" lang="en-US" altLang="zh-CN" sz="2800" b="1" dirty="0">
                  <a:latin typeface="Arial" panose="020B0604020202020204" pitchFamily="34" charset="0"/>
                </a:rPr>
                <a:t> </a:t>
              </a:r>
              <a:endParaRPr kumimoji="0" lang="en-US" altLang="zh-CN" sz="2800" b="1" dirty="0">
                <a:latin typeface="Arial" panose="020B0604020202020204" pitchFamily="34" charset="0"/>
              </a:endParaRPr>
            </a:p>
          </p:txBody>
        </p:sp>
        <p:sp>
          <p:nvSpPr>
            <p:cNvPr id="56325" name="Text Box 5" descr="花束"/>
            <p:cNvSpPr txBox="1">
              <a:spLocks noChangeArrowheads="1"/>
            </p:cNvSpPr>
            <p:nvPr/>
          </p:nvSpPr>
          <p:spPr bwMode="auto">
            <a:xfrm>
              <a:off x="1156" y="2387"/>
              <a:ext cx="1905" cy="365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CN" b="1" dirty="0">
                  <a:latin typeface="Arial" panose="020B0604020202020204" pitchFamily="34" charset="0"/>
                </a:rPr>
                <a:t>What’s that?</a:t>
              </a:r>
              <a:endParaRPr kumimoji="0" lang="en-US" altLang="zh-CN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6326" name="Group 6"/>
          <p:cNvGrpSpPr/>
          <p:nvPr/>
        </p:nvGrpSpPr>
        <p:grpSpPr bwMode="auto">
          <a:xfrm>
            <a:off x="5219700" y="2781300"/>
            <a:ext cx="3529013" cy="1439863"/>
            <a:chOff x="3288" y="1752"/>
            <a:chExt cx="2223" cy="907"/>
          </a:xfrm>
        </p:grpSpPr>
        <p:sp>
          <p:nvSpPr>
            <p:cNvPr id="56327" name="AutoShape 7"/>
            <p:cNvSpPr/>
            <p:nvPr/>
          </p:nvSpPr>
          <p:spPr bwMode="auto">
            <a:xfrm>
              <a:off x="3288" y="1752"/>
              <a:ext cx="499" cy="907"/>
            </a:xfrm>
            <a:prstGeom prst="rightBrace">
              <a:avLst>
                <a:gd name="adj1" fmla="val 15147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28" name="Text Box 8" descr="纸莎草纸"/>
            <p:cNvSpPr txBox="1">
              <a:spLocks noChangeArrowheads="1"/>
            </p:cNvSpPr>
            <p:nvPr/>
          </p:nvSpPr>
          <p:spPr bwMode="auto">
            <a:xfrm>
              <a:off x="4014" y="2024"/>
              <a:ext cx="1497" cy="365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zh-CN" b="1" dirty="0">
                  <a:latin typeface="Arial" panose="020B0604020202020204" pitchFamily="34" charset="0"/>
                </a:rPr>
                <a:t>It’s a …</a:t>
              </a:r>
              <a:endParaRPr kumimoji="0" lang="en-US" altLang="zh-CN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6329" name="Group 9"/>
          <p:cNvGrpSpPr/>
          <p:nvPr/>
        </p:nvGrpSpPr>
        <p:grpSpPr bwMode="auto">
          <a:xfrm>
            <a:off x="1052513" y="1628775"/>
            <a:ext cx="3663950" cy="1219200"/>
            <a:chOff x="663" y="1026"/>
            <a:chExt cx="2308" cy="768"/>
          </a:xfrm>
        </p:grpSpPr>
        <p:sp>
          <p:nvSpPr>
            <p:cNvPr id="56330" name="AutoShape 10"/>
            <p:cNvSpPr>
              <a:spLocks noChangeArrowheads="1"/>
            </p:cNvSpPr>
            <p:nvPr/>
          </p:nvSpPr>
          <p:spPr bwMode="auto">
            <a:xfrm rot="11137604">
              <a:off x="663" y="1162"/>
              <a:ext cx="448" cy="632"/>
            </a:xfrm>
            <a:prstGeom prst="curvedLeftArrow">
              <a:avLst>
                <a:gd name="adj1" fmla="val 28214"/>
                <a:gd name="adj2" fmla="val 56429"/>
                <a:gd name="adj3" fmla="val 33333"/>
              </a:avLst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31" name="Text Box 11"/>
            <p:cNvSpPr txBox="1">
              <a:spLocks noChangeArrowheads="1"/>
            </p:cNvSpPr>
            <p:nvPr/>
          </p:nvSpPr>
          <p:spPr bwMode="auto">
            <a:xfrm>
              <a:off x="1157" y="1026"/>
              <a:ext cx="181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zh-CN" altLang="en-US" sz="2800" b="1" dirty="0">
                  <a:latin typeface="Arial" panose="020B0604020202020204" pitchFamily="34" charset="0"/>
                </a:rPr>
                <a:t>问距离比较近的</a:t>
              </a:r>
              <a:endParaRPr kumimoji="0" lang="zh-CN" altLang="en-US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6332" name="Group 12"/>
          <p:cNvGrpSpPr/>
          <p:nvPr/>
        </p:nvGrpSpPr>
        <p:grpSpPr bwMode="auto">
          <a:xfrm>
            <a:off x="1116013" y="4076700"/>
            <a:ext cx="3527425" cy="1384300"/>
            <a:chOff x="703" y="2568"/>
            <a:chExt cx="2222" cy="872"/>
          </a:xfrm>
        </p:grpSpPr>
        <p:sp>
          <p:nvSpPr>
            <p:cNvPr id="56333" name="AutoShape 13"/>
            <p:cNvSpPr>
              <a:spLocks noChangeArrowheads="1"/>
            </p:cNvSpPr>
            <p:nvPr/>
          </p:nvSpPr>
          <p:spPr bwMode="auto">
            <a:xfrm>
              <a:off x="703" y="2568"/>
              <a:ext cx="408" cy="635"/>
            </a:xfrm>
            <a:prstGeom prst="curvedRightArrow">
              <a:avLst>
                <a:gd name="adj1" fmla="val 31127"/>
                <a:gd name="adj2" fmla="val 62255"/>
                <a:gd name="adj3" fmla="val 33333"/>
              </a:avLst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334" name="Text Box 14"/>
            <p:cNvSpPr txBox="1">
              <a:spLocks noChangeArrowheads="1"/>
            </p:cNvSpPr>
            <p:nvPr/>
          </p:nvSpPr>
          <p:spPr bwMode="auto">
            <a:xfrm>
              <a:off x="1156" y="3113"/>
              <a:ext cx="176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zh-CN" altLang="en-US" sz="2800" b="1" dirty="0">
                  <a:solidFill>
                    <a:srgbClr val="171513"/>
                  </a:solidFill>
                  <a:latin typeface="Arial" panose="020B0604020202020204" pitchFamily="34" charset="0"/>
                </a:rPr>
                <a:t>问距离比较远的</a:t>
              </a:r>
              <a:endParaRPr kumimoji="0" lang="zh-CN" altLang="en-US" sz="2800" b="1" dirty="0">
                <a:solidFill>
                  <a:srgbClr val="171513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8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5124" name="Picture 4" descr="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066800"/>
            <a:ext cx="9144000" cy="742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zh-CN" sz="8000" dirty="0">
                <a:solidFill>
                  <a:srgbClr val="FF3300"/>
                </a:solidFill>
              </a:rPr>
              <a:t>It’s   a  chair.</a:t>
            </a:r>
            <a:endParaRPr lang="en-US" altLang="zh-CN" sz="8000" dirty="0">
              <a:solidFill>
                <a:srgbClr val="FF3300"/>
              </a:solidFill>
            </a:endParaRPr>
          </a:p>
        </p:txBody>
      </p:sp>
      <p:pic>
        <p:nvPicPr>
          <p:cNvPr id="5127" name="Picture 7" descr="ARROW9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1838" y="6446838"/>
            <a:ext cx="792162" cy="41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21920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524000"/>
          </a:xfrm>
        </p:spPr>
        <p:txBody>
          <a:bodyPr/>
          <a:lstStyle/>
          <a:p>
            <a:r>
              <a:rPr lang="en-US" altLang="zh-CN" sz="8800" dirty="0">
                <a:solidFill>
                  <a:srgbClr val="FF3300"/>
                </a:solidFill>
              </a:rPr>
              <a:t>It’s   a   desk.</a:t>
            </a:r>
            <a:endParaRPr lang="en-US" altLang="zh-CN" sz="8800" dirty="0">
              <a:solidFill>
                <a:srgbClr val="FF3300"/>
              </a:solidFill>
            </a:endParaRPr>
          </a:p>
        </p:txBody>
      </p:sp>
      <p:pic>
        <p:nvPicPr>
          <p:cNvPr id="6153" name="Picture 9" descr="ARROW9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1838" y="5867400"/>
            <a:ext cx="792162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524000"/>
          </a:xfrm>
        </p:spPr>
        <p:txBody>
          <a:bodyPr/>
          <a:lstStyle/>
          <a:p>
            <a:r>
              <a:rPr lang="en-US" altLang="zh-CN" sz="8800" dirty="0">
                <a:solidFill>
                  <a:srgbClr val="FF3300"/>
                </a:solidFill>
              </a:rPr>
              <a:t>It’s  a   book.</a:t>
            </a:r>
            <a:endParaRPr lang="en-US" altLang="zh-CN" sz="7200" dirty="0">
              <a:solidFill>
                <a:srgbClr val="FF33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7172" name="Picture 4" descr="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219200"/>
            <a:ext cx="9448800" cy="67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ARROW9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1838" y="6446838"/>
            <a:ext cx="792162" cy="41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altLang="zh-CN" sz="8000" dirty="0">
                <a:solidFill>
                  <a:srgbClr val="FF3300"/>
                </a:solidFill>
              </a:rPr>
              <a:t>It’s   a   pencil.</a:t>
            </a:r>
            <a:endParaRPr lang="en-US" altLang="zh-CN" sz="8000" dirty="0">
              <a:solidFill>
                <a:srgbClr val="FF33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9220" name="Picture 4" descr="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143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ARROW9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1838" y="6446838"/>
            <a:ext cx="792162" cy="41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0</TotalTime>
  <Words>1221</Words>
  <Application>WPS 演示</Application>
  <PresentationFormat>全屏显示(4:3)</PresentationFormat>
  <Paragraphs>83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宋体</vt:lpstr>
      <vt:lpstr>Wingdings</vt:lpstr>
      <vt:lpstr>Times New Roman</vt:lpstr>
      <vt:lpstr>Calibri</vt:lpstr>
      <vt:lpstr>微软雅黑</vt:lpstr>
      <vt:lpstr>Arial Unicode MS</vt:lpstr>
      <vt:lpstr>Arial Black</vt:lpstr>
      <vt:lpstr>Arial</vt:lpstr>
      <vt:lpstr>第一PPT模板网-WWW.1PPT.COM</vt:lpstr>
      <vt:lpstr>Unit 2 What’s  that?</vt:lpstr>
      <vt:lpstr>PowerPoint 演示文稿</vt:lpstr>
      <vt:lpstr>PowerPoint 演示文稿</vt:lpstr>
      <vt:lpstr>What’s this? 这是什么? </vt:lpstr>
      <vt:lpstr>PowerPoint 演示文稿</vt:lpstr>
      <vt:lpstr>It’s   a  chair.</vt:lpstr>
      <vt:lpstr>It’s   a   desk.</vt:lpstr>
      <vt:lpstr>It’s  a   book.</vt:lpstr>
      <vt:lpstr>It’s   a   pencil.</vt:lpstr>
      <vt:lpstr>It’s   a   pen.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
</dc:description>
  <dc:subject>第一PPT模板网-WWW.1PPT.COM</dc:subject>
  <cp:category>第一PPT模板网-WWW.1PPT.COM</cp:category>
  <cp:lastModifiedBy>清菡</cp:lastModifiedBy>
  <cp:revision>40</cp:revision>
  <dcterms:created xsi:type="dcterms:W3CDTF">2004-10-19T07:19:00Z</dcterms:created>
  <dcterms:modified xsi:type="dcterms:W3CDTF">2019-09-23T02:54:43Z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